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Default Extension="jpg" ContentType="image/jpg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Presenter</a:t>
            </a:r>
          </a:p>
          <a:p>
            <a:r>
              <a:t>2020-06-26 06:14:05</a:t>
            </a:r>
          </a:p>
          <a:p>
            <a:r>
              <a:t>--------------------------------------------</a:t>
            </a:r>
          </a:p>
          <a:p>
            <a:r>
              <a:t>Brockton Networking Expo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15661"/>
            <a:ext cx="9144000" cy="227965"/>
          </a:xfrm>
          <a:custGeom>
            <a:avLst/>
            <a:gdLst/>
            <a:ahLst/>
            <a:cxnLst/>
            <a:rect l="l" t="t" r="r" b="b"/>
            <a:pathLst>
              <a:path w="9144000" h="227964">
                <a:moveTo>
                  <a:pt x="9144000" y="0"/>
                </a:moveTo>
                <a:lnTo>
                  <a:pt x="0" y="0"/>
                </a:lnTo>
                <a:lnTo>
                  <a:pt x="0" y="227837"/>
                </a:lnTo>
                <a:lnTo>
                  <a:pt x="9144000" y="22783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4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049" y="148506"/>
            <a:ext cx="7793901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15661"/>
            <a:ext cx="9144000" cy="227965"/>
          </a:xfrm>
          <a:custGeom>
            <a:avLst/>
            <a:gdLst/>
            <a:ahLst/>
            <a:cxnLst/>
            <a:rect l="l" t="t" r="r" b="b"/>
            <a:pathLst>
              <a:path w="9144000" h="227964">
                <a:moveTo>
                  <a:pt x="9144000" y="0"/>
                </a:moveTo>
                <a:lnTo>
                  <a:pt x="0" y="0"/>
                </a:lnTo>
                <a:lnTo>
                  <a:pt x="0" y="227837"/>
                </a:lnTo>
                <a:lnTo>
                  <a:pt x="9144000" y="22783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725" y="148506"/>
            <a:ext cx="8620549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023" y="1420187"/>
            <a:ext cx="8235952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995288" y="4985327"/>
            <a:ext cx="721360" cy="139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66797" y="4963842"/>
            <a:ext cx="201929" cy="139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notesSlide" Target="../notesSlides/notesSlide12.xml"/><Relationship Id="rId7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049" y="148506"/>
            <a:ext cx="236918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Arial"/>
                <a:cs typeface="Arial"/>
              </a:rPr>
              <a:t>Grayson</a:t>
            </a:r>
            <a:r>
              <a:rPr dirty="0" sz="2700" spc="-15" b="1">
                <a:latin typeface="Arial"/>
                <a:cs typeface="Arial"/>
              </a:rPr>
              <a:t> </a:t>
            </a:r>
            <a:r>
              <a:rPr dirty="0" sz="2700" spc="-10" b="1">
                <a:latin typeface="Arial"/>
                <a:cs typeface="Arial"/>
              </a:rPr>
              <a:t>Hotel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5049" y="801540"/>
            <a:ext cx="11791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June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26,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46348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Exterior</a:t>
            </a:r>
            <a:r>
              <a:rPr dirty="0" spc="-20"/>
              <a:t> </a:t>
            </a:r>
            <a:r>
              <a:rPr dirty="0"/>
              <a:t>Existing</a:t>
            </a:r>
            <a:r>
              <a:rPr dirty="0" spc="-15"/>
              <a:t> </a:t>
            </a:r>
            <a:r>
              <a:rPr dirty="0" spc="-10"/>
              <a:t>Conditions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65" y="657605"/>
            <a:ext cx="3166872" cy="21107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8070" y="2916173"/>
            <a:ext cx="2820161" cy="18966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65" y="2916174"/>
            <a:ext cx="3166872" cy="189661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595625" y="600099"/>
            <a:ext cx="5377815" cy="1945639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Opportunity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Revive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Architectural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Gem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10" b="1">
                <a:latin typeface="Arial"/>
                <a:cs typeface="Arial"/>
              </a:rPr>
              <a:t>Restore/Repair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masonry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facades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cast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stone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details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Preserve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historic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elevation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along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Frederick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Douglass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Ave.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Rebuild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ground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level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storefront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historic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standards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spc="-10" b="1">
                <a:latin typeface="Arial"/>
                <a:cs typeface="Arial"/>
              </a:rPr>
              <a:t>Restore/Replace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broken/covered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windows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sides/rear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Utilize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existing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fire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escape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space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new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stair/elevator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15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2171" y="1077296"/>
            <a:ext cx="8638540" cy="3493770"/>
            <a:chOff x="232171" y="1077296"/>
            <a:chExt cx="8638540" cy="34937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171" y="1077296"/>
              <a:ext cx="8637984" cy="349377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43022" y="2112263"/>
              <a:ext cx="177800" cy="905510"/>
            </a:xfrm>
            <a:custGeom>
              <a:avLst/>
              <a:gdLst/>
              <a:ahLst/>
              <a:cxnLst/>
              <a:rect l="l" t="t" r="r" b="b"/>
              <a:pathLst>
                <a:path w="177800" h="905510">
                  <a:moveTo>
                    <a:pt x="177545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177545" y="905256"/>
                  </a:lnTo>
                  <a:lnTo>
                    <a:pt x="177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16065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Proposed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16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75703" y="4622158"/>
            <a:ext cx="21221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Ground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5,366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GSF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6345" y="4622158"/>
            <a:ext cx="212217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Second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5,487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GSF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36987" y="4622158"/>
            <a:ext cx="19259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Third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5,002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GSF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45224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Interior</a:t>
            </a:r>
            <a:r>
              <a:rPr dirty="0" spc="-15"/>
              <a:t> </a:t>
            </a:r>
            <a:r>
              <a:rPr dirty="0"/>
              <a:t>Existing </a:t>
            </a:r>
            <a:r>
              <a:rPr dirty="0" spc="-10"/>
              <a:t>Conditions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65" y="2805683"/>
            <a:ext cx="1565909" cy="192176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365" y="694944"/>
            <a:ext cx="3166872" cy="19241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2442" y="2805683"/>
            <a:ext cx="1415795" cy="192176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8070" y="2805683"/>
            <a:ext cx="2820161" cy="19217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595625" y="678159"/>
            <a:ext cx="5467350" cy="194627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Opportunity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Revive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Architectural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Gem</a:t>
            </a:r>
            <a:endParaRPr sz="1400">
              <a:latin typeface="Arial"/>
              <a:cs typeface="Arial"/>
            </a:endParaRPr>
          </a:p>
          <a:p>
            <a:pPr marL="469900" marR="173355" indent="-299085">
              <a:lnSpc>
                <a:spcPct val="150000"/>
              </a:lnSpc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Restore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central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stair,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double-</a:t>
            </a:r>
            <a:r>
              <a:rPr dirty="0" sz="1400" b="1">
                <a:latin typeface="Arial"/>
                <a:cs typeface="Arial"/>
              </a:rPr>
              <a:t>height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library,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corridors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and </a:t>
            </a:r>
            <a:r>
              <a:rPr dirty="0" sz="1400" spc="-10" b="1">
                <a:latin typeface="Arial"/>
                <a:cs typeface="Arial"/>
              </a:rPr>
              <a:t>skylights</a:t>
            </a:r>
            <a:endParaRPr sz="1400">
              <a:latin typeface="Arial"/>
              <a:cs typeface="Arial"/>
            </a:endParaRPr>
          </a:p>
          <a:p>
            <a:pPr marL="469900" indent="-299085">
              <a:lnSpc>
                <a:spcPct val="100000"/>
              </a:lnSpc>
              <a:spcBef>
                <a:spcPts val="840"/>
              </a:spcBef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Maintain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historical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character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at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common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areas</a:t>
            </a:r>
            <a:endParaRPr sz="1400">
              <a:latin typeface="Arial"/>
              <a:cs typeface="Arial"/>
            </a:endParaRPr>
          </a:p>
          <a:p>
            <a:pPr marL="469900" marR="5080" indent="-299085">
              <a:lnSpc>
                <a:spcPct val="150000"/>
              </a:lnSpc>
              <a:buSzPct val="78571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400" b="1">
                <a:latin typeface="Arial"/>
                <a:cs typeface="Arial"/>
              </a:rPr>
              <a:t>Gut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renovate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hotel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rooms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perimeter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create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new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studio apartments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17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156" y="964209"/>
            <a:ext cx="3339703" cy="38389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21596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Typical</a:t>
            </a:r>
            <a:r>
              <a:rPr dirty="0" spc="-15"/>
              <a:t> </a:t>
            </a:r>
            <a:r>
              <a:rPr dirty="0" spc="-10"/>
              <a:t>Floor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18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59392" y="1311773"/>
            <a:ext cx="3634740" cy="296989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Project</a:t>
            </a:r>
            <a:r>
              <a:rPr dirty="0" u="sng" sz="14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Stats</a:t>
            </a:r>
            <a:endParaRPr sz="1400">
              <a:latin typeface="Arial"/>
              <a:cs typeface="Arial"/>
            </a:endParaRPr>
          </a:p>
          <a:p>
            <a:pPr marL="25400" marR="1729105">
              <a:lnSpc>
                <a:spcPct val="114999"/>
              </a:lnSpc>
            </a:pPr>
            <a:r>
              <a:rPr dirty="0" sz="1400" b="1">
                <a:latin typeface="Arial"/>
                <a:cs typeface="Arial"/>
              </a:rPr>
              <a:t>16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Studio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Apartments </a:t>
            </a:r>
            <a:r>
              <a:rPr dirty="0" sz="1400" b="1">
                <a:latin typeface="Arial"/>
                <a:cs typeface="Arial"/>
              </a:rPr>
              <a:t>15,855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GSF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Total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54"/>
              </a:spcBef>
            </a:pPr>
            <a:r>
              <a:rPr dirty="0" sz="1400" b="1">
                <a:latin typeface="Arial"/>
                <a:cs typeface="Arial"/>
              </a:rPr>
              <a:t>6,334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Net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SF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Residential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  <a:p>
            <a:pPr marL="25400" marR="5080">
              <a:lnSpc>
                <a:spcPct val="114999"/>
              </a:lnSpc>
            </a:pPr>
            <a:r>
              <a:rPr dirty="0" sz="1400" b="1">
                <a:latin typeface="Arial"/>
                <a:cs typeface="Arial"/>
              </a:rPr>
              <a:t>3,609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SF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Community/Commercial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Area</a:t>
            </a:r>
            <a:r>
              <a:rPr dirty="0" sz="1400" spc="500" b="1">
                <a:latin typeface="Arial"/>
                <a:cs typeface="Arial"/>
              </a:rPr>
              <a:t>  </a:t>
            </a:r>
            <a:r>
              <a:rPr dirty="0" sz="1400" b="1">
                <a:latin typeface="Arial"/>
                <a:cs typeface="Arial"/>
              </a:rPr>
              <a:t>320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SF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Private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Amenity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space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(Ex.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Library)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389255">
              <a:lnSpc>
                <a:spcPct val="114999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New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Elevator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Egress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stair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serving residential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levels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60325">
              <a:lnSpc>
                <a:spcPct val="114999"/>
              </a:lnSpc>
            </a:pPr>
            <a:r>
              <a:rPr dirty="0" sz="1400" spc="-10" b="1">
                <a:latin typeface="Arial"/>
                <a:cs typeface="Arial"/>
              </a:rPr>
              <a:t>Upgraded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building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systems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life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safety measures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408432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Frederick</a:t>
            </a:r>
            <a:r>
              <a:rPr dirty="0" spc="-35"/>
              <a:t> </a:t>
            </a:r>
            <a:r>
              <a:rPr dirty="0"/>
              <a:t>Douglass</a:t>
            </a:r>
            <a:r>
              <a:rPr dirty="0" spc="-30"/>
              <a:t> </a:t>
            </a:r>
            <a:r>
              <a:rPr dirty="0" spc="-20"/>
              <a:t>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19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164528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Park</a:t>
            </a:r>
            <a:r>
              <a:rPr dirty="0" spc="-25"/>
              <a:t> </a:t>
            </a:r>
            <a:r>
              <a:rPr dirty="0" spc="-20"/>
              <a:t>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20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187388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Street</a:t>
            </a:r>
            <a:r>
              <a:rPr dirty="0" spc="-15"/>
              <a:t> </a:t>
            </a:r>
            <a:r>
              <a:rPr dirty="0" spc="-20"/>
              <a:t>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21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22358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Evening</a:t>
            </a:r>
            <a:r>
              <a:rPr dirty="0" spc="-40"/>
              <a:t> </a:t>
            </a:r>
            <a:r>
              <a:rPr dirty="0" spc="-20"/>
              <a:t>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1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18929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15"/>
              <a:t> </a:t>
            </a:r>
            <a:r>
              <a:rPr dirty="0" spc="-20"/>
              <a:t>You!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792197" y="4963842"/>
            <a:ext cx="138430" cy="13906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18908" y="1357741"/>
            <a:ext cx="1566545" cy="174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Developer/Owner: Architect: Contractor: Attorney: Environmental: </a:t>
            </a:r>
            <a:r>
              <a:rPr dirty="0" sz="1400">
                <a:latin typeface="Arial"/>
                <a:cs typeface="Arial"/>
              </a:rPr>
              <a:t>Historic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Consultant: </a:t>
            </a:r>
            <a:r>
              <a:rPr dirty="0" sz="1400">
                <a:latin typeface="Arial"/>
                <a:cs typeface="Arial"/>
              </a:rPr>
              <a:t>Property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Manager: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9210" y="1357741"/>
            <a:ext cx="2961640" cy="174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NeighborWorks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Housing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Solutions </a:t>
            </a:r>
            <a:r>
              <a:rPr dirty="0" sz="1400" spc="-20" b="1">
                <a:latin typeface="Arial"/>
                <a:cs typeface="Arial"/>
              </a:rPr>
              <a:t>Utile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spc="-25" b="1">
                <a:latin typeface="Arial"/>
                <a:cs typeface="Arial"/>
              </a:rPr>
              <a:t>NEI</a:t>
            </a:r>
            <a:endParaRPr sz="1400">
              <a:latin typeface="Arial"/>
              <a:cs typeface="Arial"/>
            </a:endParaRPr>
          </a:p>
          <a:p>
            <a:pPr marL="12700" marR="1886585">
              <a:lnSpc>
                <a:spcPct val="114999"/>
              </a:lnSpc>
            </a:pPr>
            <a:r>
              <a:rPr dirty="0" sz="1400" b="1">
                <a:latin typeface="Arial"/>
                <a:cs typeface="Arial"/>
              </a:rPr>
              <a:t>Klein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Hornig McPhail</a:t>
            </a:r>
            <a:r>
              <a:rPr dirty="0" sz="1400" spc="50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VHB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400" b="1">
                <a:latin typeface="Arial"/>
                <a:cs typeface="Arial"/>
              </a:rPr>
              <a:t>Trinity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605282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Development</a:t>
            </a:r>
            <a:r>
              <a:rPr dirty="0" spc="-40"/>
              <a:t> </a:t>
            </a:r>
            <a:r>
              <a:rPr dirty="0"/>
              <a:t>Team</a:t>
            </a:r>
            <a:r>
              <a:rPr dirty="0" spc="-30"/>
              <a:t> </a:t>
            </a:r>
            <a:r>
              <a:rPr dirty="0" sz="1600"/>
              <a:t>(same</a:t>
            </a:r>
            <a:r>
              <a:rPr dirty="0" sz="1600" spc="-10"/>
              <a:t> </a:t>
            </a:r>
            <a:r>
              <a:rPr dirty="0" sz="1600"/>
              <a:t>as</a:t>
            </a:r>
            <a:r>
              <a:rPr dirty="0" sz="1600" spc="-15"/>
              <a:t> </a:t>
            </a:r>
            <a:r>
              <a:rPr dirty="0" sz="1600"/>
              <a:t>Sycamore</a:t>
            </a:r>
            <a:r>
              <a:rPr dirty="0" sz="1600" spc="-20"/>
              <a:t> </a:t>
            </a:r>
            <a:r>
              <a:rPr dirty="0" sz="1600"/>
              <a:t>on</a:t>
            </a:r>
            <a:r>
              <a:rPr dirty="0" sz="1600" spc="-15"/>
              <a:t> </a:t>
            </a:r>
            <a:r>
              <a:rPr dirty="0" sz="1600" spc="-10"/>
              <a:t>Main)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6977" y="1431616"/>
            <a:ext cx="10617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Description: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8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282740" y="1431616"/>
            <a:ext cx="54336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historic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rehabilitation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adaptive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reuse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former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Grayson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Hotel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6800" y="1922353"/>
            <a:ext cx="8147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Program: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82563" y="1890040"/>
            <a:ext cx="548068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16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studio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residences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gracious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high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ceilings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large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windows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+ </a:t>
            </a:r>
            <a:r>
              <a:rPr dirty="0" sz="1400">
                <a:latin typeface="Arial"/>
                <a:cs typeface="Arial"/>
              </a:rPr>
              <a:t>common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amenity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space</a:t>
            </a:r>
            <a:r>
              <a:rPr dirty="0" sz="1400" spc="3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ground-activating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community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space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(dirty maker/gallery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space)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6800" y="2903827"/>
            <a:ext cx="6286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Target: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82563" y="2903827"/>
            <a:ext cx="558101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Arial"/>
                <a:cs typeface="Arial"/>
              </a:rPr>
              <a:t>workforce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housing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attractive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urbanites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($1,000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/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month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rent)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6622" y="3394564"/>
            <a:ext cx="6286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Result: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82385" y="3362251"/>
            <a:ext cx="613219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upon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completion,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Grayson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(16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units)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Sycamore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(48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units)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will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owned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operated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NeighborWorks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unified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64-</a:t>
            </a:r>
            <a:r>
              <a:rPr dirty="0" sz="1400">
                <a:latin typeface="Arial"/>
                <a:cs typeface="Arial"/>
              </a:rPr>
              <a:t>unit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residential community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280860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 </a:t>
            </a:r>
            <a:r>
              <a:rPr dirty="0" spc="-10"/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4023" y="1420187"/>
            <a:ext cx="8133715" cy="19456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ejuvenate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 </a:t>
            </a:r>
            <a:r>
              <a:rPr dirty="0" sz="1400" spc="-10">
                <a:latin typeface="Arial"/>
                <a:cs typeface="Arial"/>
              </a:rPr>
              <a:t>architectural </a:t>
            </a:r>
            <a:r>
              <a:rPr dirty="0" sz="1400" spc="-25">
                <a:latin typeface="Arial"/>
                <a:cs typeface="Arial"/>
              </a:rPr>
              <a:t>gem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>
                <a:latin typeface="Arial"/>
                <a:cs typeface="Arial"/>
              </a:rPr>
              <a:t>Activate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Frederick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Douglass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breathing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new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life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vacant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building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-10">
                <a:latin typeface="Arial"/>
                <a:cs typeface="Arial"/>
              </a:rPr>
              <a:t>Introduce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new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“eyes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street”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-10">
                <a:latin typeface="Arial"/>
                <a:cs typeface="Arial"/>
              </a:rPr>
              <a:t>Demonstrate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investment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EVERYWHERE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Downtown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large-</a:t>
            </a:r>
            <a:r>
              <a:rPr dirty="0" sz="1400">
                <a:latin typeface="Arial"/>
                <a:cs typeface="Arial"/>
              </a:rPr>
              <a:t>scale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smaller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infill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sites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>
                <a:latin typeface="Arial"/>
                <a:cs typeface="Arial"/>
              </a:rPr>
              <a:t>Beautify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fulcrum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Downtown’s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emerging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“Green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Ribbon”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Grayson’s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front-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back-doors)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9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22364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 </a:t>
            </a:r>
            <a:r>
              <a:rPr dirty="0" spc="-20"/>
              <a:t>Goals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075"/>
            <a:ext cx="9144000" cy="4053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373824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Neighborhood</a:t>
            </a:r>
            <a:r>
              <a:rPr dirty="0" spc="-70"/>
              <a:t> </a:t>
            </a:r>
            <a:r>
              <a:rPr dirty="0" spc="-10"/>
              <a:t>Context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10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075"/>
            <a:ext cx="9144000" cy="4053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9785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Aerial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11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075"/>
            <a:ext cx="9144000" cy="4053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9785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Aerial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Grayson</a:t>
            </a:r>
            <a:r>
              <a:rPr dirty="0" spc="-25"/>
              <a:t> </a:t>
            </a:r>
            <a:r>
              <a:rPr dirty="0" spc="-10"/>
              <a:t>Hotel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2171" y="1077296"/>
            <a:ext cx="8638540" cy="3493770"/>
            <a:chOff x="232171" y="1077296"/>
            <a:chExt cx="8638540" cy="34937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171" y="1077296"/>
              <a:ext cx="8637984" cy="349377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43022" y="2112263"/>
              <a:ext cx="177800" cy="905510"/>
            </a:xfrm>
            <a:custGeom>
              <a:avLst/>
              <a:gdLst/>
              <a:ahLst/>
              <a:cxnLst/>
              <a:rect l="l" t="t" r="r" b="b"/>
              <a:pathLst>
                <a:path w="177800" h="905510">
                  <a:moveTo>
                    <a:pt x="177545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177545" y="905256"/>
                  </a:lnTo>
                  <a:lnTo>
                    <a:pt x="177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32448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Existing</a:t>
            </a:r>
            <a:r>
              <a:rPr dirty="0" spc="-5"/>
              <a:t> </a:t>
            </a:r>
            <a:r>
              <a:rPr dirty="0" spc="-10"/>
              <a:t>Conditions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75703" y="4638976"/>
            <a:ext cx="198437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Ground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5,122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6345" y="4638976"/>
            <a:ext cx="1984375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Second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5,244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Grayson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Hotel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36987" y="4638976"/>
            <a:ext cx="178752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Third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4,759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380922"/>
            <a:ext cx="8673703" cy="4190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5" y="148506"/>
            <a:ext cx="5759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Preservation/Renovation</a:t>
            </a:r>
            <a:r>
              <a:rPr dirty="0" spc="-50"/>
              <a:t> </a:t>
            </a:r>
            <a:r>
              <a:rPr dirty="0" spc="-10"/>
              <a:t>Approach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935087" y="448229"/>
            <a:ext cx="1514475" cy="799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Rehab/restore </a:t>
            </a:r>
            <a:r>
              <a:rPr dirty="0" sz="1400" b="1">
                <a:latin typeface="Arial"/>
                <a:cs typeface="Arial"/>
              </a:rPr>
              <a:t>Gut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renovate</a:t>
            </a:r>
            <a:r>
              <a:rPr dirty="0" sz="1400" spc="50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New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construction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843022" y="2112264"/>
            <a:ext cx="177800" cy="905510"/>
          </a:xfrm>
          <a:custGeom>
            <a:avLst/>
            <a:gdLst/>
            <a:ahLst/>
            <a:cxnLst/>
            <a:rect l="l" t="t" r="r" b="b"/>
            <a:pathLst>
              <a:path w="177800" h="905510">
                <a:moveTo>
                  <a:pt x="177545" y="0"/>
                </a:moveTo>
                <a:lnTo>
                  <a:pt x="0" y="0"/>
                </a:lnTo>
                <a:lnTo>
                  <a:pt x="0" y="905256"/>
                </a:lnTo>
                <a:lnTo>
                  <a:pt x="177545" y="905256"/>
                </a:lnTo>
                <a:lnTo>
                  <a:pt x="17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75703" y="4638976"/>
            <a:ext cx="198437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Ground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5,122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6345" y="4638976"/>
            <a:ext cx="1984375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Second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5,244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Grayson</a:t>
            </a:r>
            <a:r>
              <a:rPr dirty="0" sz="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Arial"/>
                <a:cs typeface="Arial"/>
              </a:rPr>
              <a:t>Hotel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36987" y="4638976"/>
            <a:ext cx="178752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b="1">
                <a:latin typeface="Arial"/>
                <a:cs typeface="Arial"/>
              </a:rPr>
              <a:t>Third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Floor: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4,759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SF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2022-06-23T14:23:29Z</dcterms:created>
  <dcterms:modified xsi:type="dcterms:W3CDTF">2022-06-23T14:23:29Z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2020-06-26T00:00:00Z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2022-06-23T00:00:00Z</vt:filetime>
  </property>
</Properties>
</file>